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5"/>
    <p:restoredTop sz="94668"/>
  </p:normalViewPr>
  <p:slideViewPr>
    <p:cSldViewPr snapToGrid="0" snapToObjects="1">
      <p:cViewPr varScale="1">
        <p:scale>
          <a:sx n="71" d="100"/>
          <a:sy n="71" d="100"/>
        </p:scale>
        <p:origin x="176" y="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3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Rectangle 1"/>
          <p:cNvSpPr/>
          <p:nvPr/>
        </p:nvSpPr>
        <p:spPr>
          <a:xfrm>
            <a:off x="6720840" y="0"/>
            <a:ext cx="5486400" cy="6858000"/>
          </a:xfrm>
          <a:prstGeom prst="rect">
            <a:avLst/>
          </a:prstGeom>
          <a:solidFill>
            <a:srgbClr val="1B2E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2" name="TextBox 1001"/>
          <p:cNvSpPr txBox="1"/>
          <p:nvPr/>
        </p:nvSpPr>
        <p:spPr>
          <a:xfrm>
            <a:off x="713232" y="960120"/>
            <a:ext cx="594360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DSE PAPER 4  ·  SPEAKING PRACTICE</a:t>
            </a:r>
          </a:p>
        </p:txBody>
      </p:sp>
      <p:sp>
        <p:nvSpPr>
          <p:cNvPr id="1003" name="TextBox 1002"/>
          <p:cNvSpPr txBox="1"/>
          <p:nvPr/>
        </p:nvSpPr>
        <p:spPr>
          <a:xfrm>
            <a:off x="713232" y="2240280"/>
            <a:ext cx="594360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4800" b="1" i="0">
                <a:solidFill>
                  <a:srgbClr val="FFFFFF"/>
                </a:solidFill>
                <a:latin typeface="Aptos"/>
              </a:rPr>
              <a:t>Night Owls</a:t>
            </a:r>
          </a:p>
        </p:txBody>
      </p:sp>
      <p:sp>
        <p:nvSpPr>
          <p:cNvPr id="1004" name="TextBox 1003"/>
          <p:cNvSpPr txBox="1"/>
          <p:nvPr/>
        </p:nvSpPr>
        <p:spPr>
          <a:xfrm>
            <a:off x="713232" y="3383280"/>
            <a:ext cx="5669280" cy="11887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900" b="0" i="0">
                <a:solidFill>
                  <a:srgbClr val="E6EFF7"/>
                </a:solidFill>
                <a:latin typeface="Aptos"/>
              </a:rPr>
              <a:t>Sleep patterns, body clocks</a:t>
            </a:r>
          </a:p>
          <a:p>
            <a:r>
              <a:rPr sz="1900" b="0" i="0">
                <a:solidFill>
                  <a:srgbClr val="E6EFF7"/>
                </a:solidFill>
                <a:latin typeface="Aptos"/>
              </a:rPr>
              <a:t>and flexible working hours</a:t>
            </a:r>
          </a:p>
        </p:txBody>
      </p:sp>
      <p:sp>
        <p:nvSpPr>
          <p:cNvPr id="1005" name="Rectangle 1004"/>
          <p:cNvSpPr/>
          <p:nvPr/>
        </p:nvSpPr>
        <p:spPr>
          <a:xfrm>
            <a:off x="713232" y="4754880"/>
            <a:ext cx="1097280" cy="64008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06" name="TextBox 1005"/>
          <p:cNvSpPr txBox="1"/>
          <p:nvPr/>
        </p:nvSpPr>
        <p:spPr>
          <a:xfrm>
            <a:off x="713232" y="4983480"/>
            <a:ext cx="566928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0" i="0">
                <a:solidFill>
                  <a:srgbClr val="9FB6CC"/>
                </a:solidFill>
                <a:latin typeface="Aptos"/>
              </a:rPr>
              <a:t>DSE 2023 Paper 4 Set 2.1  ·  Lesson 3</a:t>
            </a:r>
          </a:p>
        </p:txBody>
      </p:sp>
      <p:pic>
        <p:nvPicPr>
          <p:cNvPr id="1007" name="Picture 1006" descr="owl_illustra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592" y="1043245"/>
            <a:ext cx="4892040" cy="4486700"/>
          </a:xfrm>
          <a:prstGeom prst="rect">
            <a:avLst/>
          </a:prstGeom>
        </p:spPr>
      </p:pic>
      <p:sp>
        <p:nvSpPr>
          <p:cNvPr id="2" name="TextBox 1007"/>
          <p:cNvSpPr txBox="1"/>
          <p:nvPr/>
        </p:nvSpPr>
        <p:spPr>
          <a:xfrm>
            <a:off x="7022592" y="586044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i="0" dirty="0">
                <a:solidFill>
                  <a:srgbClr val="E1AA37"/>
                </a:solidFill>
                <a:latin typeface="Aptos"/>
              </a:rPr>
              <a:t>EARLY BIRDS  VS  NIGHT OWLS</a:t>
            </a:r>
          </a:p>
        </p:txBody>
      </p:sp>
      <p:sp>
        <p:nvSpPr>
          <p:cNvPr id="1008" name="TextBox 1007"/>
          <p:cNvSpPr txBox="1"/>
          <p:nvPr/>
        </p:nvSpPr>
        <p:spPr>
          <a:xfrm>
            <a:off x="7022592" y="5621386"/>
            <a:ext cx="489204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1" dirty="0">
                <a:solidFill>
                  <a:srgbClr val="E6EFF7"/>
                </a:solidFill>
                <a:latin typeface="Aptos"/>
              </a:rPr>
              <a:t>Which one are you?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01  WARM-UP</a:t>
            </a:r>
          </a:p>
        </p:txBody>
      </p:sp>
      <p:sp>
        <p:nvSpPr>
          <p:cNvPr id="1010" name="TextBox 1009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Two questions to get you talking</a:t>
            </a:r>
          </a:p>
        </p:txBody>
      </p:sp>
      <p:sp>
        <p:nvSpPr>
          <p:cNvPr id="1011" name="Rectangle 1010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2" name="TextBox 1011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2</a:t>
            </a:r>
          </a:p>
        </p:txBody>
      </p:sp>
      <p:sp>
        <p:nvSpPr>
          <p:cNvPr id="1013" name="Rounded Rectangle 1012"/>
          <p:cNvSpPr/>
          <p:nvPr/>
        </p:nvSpPr>
        <p:spPr>
          <a:xfrm>
            <a:off x="64008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4" name="Rectangle 1013"/>
          <p:cNvSpPr/>
          <p:nvPr/>
        </p:nvSpPr>
        <p:spPr>
          <a:xfrm>
            <a:off x="640080" y="1874519"/>
            <a:ext cx="91440" cy="23774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5" name="TextBox 1014"/>
          <p:cNvSpPr txBox="1"/>
          <p:nvPr/>
        </p:nvSpPr>
        <p:spPr>
          <a:xfrm>
            <a:off x="96012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1  (Student A)</a:t>
            </a:r>
          </a:p>
        </p:txBody>
      </p:sp>
      <p:sp>
        <p:nvSpPr>
          <p:cNvPr id="1016" name="TextBox 1015"/>
          <p:cNvSpPr txBox="1"/>
          <p:nvPr/>
        </p:nvSpPr>
        <p:spPr>
          <a:xfrm>
            <a:off x="96012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>
                <a:solidFill>
                  <a:srgbClr val="14233C"/>
                </a:solidFill>
                <a:latin typeface="Aptos"/>
              </a:rPr>
              <a:t>Do you wake up early</a:t>
            </a:r>
          </a:p>
          <a:p>
            <a:pPr>
              <a:lnSpc>
                <a:spcPct val="110000"/>
              </a:lnSpc>
            </a:pPr>
            <a:r>
              <a:rPr sz="2600" b="1" i="0">
                <a:solidFill>
                  <a:srgbClr val="14233C"/>
                </a:solidFill>
                <a:latin typeface="Aptos"/>
              </a:rPr>
              <a:t>on weekends?</a:t>
            </a:r>
          </a:p>
        </p:txBody>
      </p:sp>
      <p:sp>
        <p:nvSpPr>
          <p:cNvPr id="1017" name="Rounded Rectangle 1016"/>
          <p:cNvSpPr/>
          <p:nvPr/>
        </p:nvSpPr>
        <p:spPr>
          <a:xfrm>
            <a:off x="6492240" y="1874519"/>
            <a:ext cx="5074920" cy="23774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8" name="Rectangle 1017"/>
          <p:cNvSpPr/>
          <p:nvPr/>
        </p:nvSpPr>
        <p:spPr>
          <a:xfrm>
            <a:off x="6492240" y="1874519"/>
            <a:ext cx="91440" cy="23774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9" name="TextBox 1018"/>
          <p:cNvSpPr txBox="1"/>
          <p:nvPr/>
        </p:nvSpPr>
        <p:spPr>
          <a:xfrm>
            <a:off x="6812280" y="2084831"/>
            <a:ext cx="461772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A6470"/>
                </a:solidFill>
                <a:latin typeface="Aptos"/>
              </a:rPr>
              <a:t>QUESTION 2  (Student B)</a:t>
            </a:r>
          </a:p>
        </p:txBody>
      </p:sp>
      <p:sp>
        <p:nvSpPr>
          <p:cNvPr id="1020" name="TextBox 1019"/>
          <p:cNvSpPr txBox="1"/>
          <p:nvPr/>
        </p:nvSpPr>
        <p:spPr>
          <a:xfrm>
            <a:off x="6812280" y="2606040"/>
            <a:ext cx="4617720" cy="14630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>
                <a:solidFill>
                  <a:srgbClr val="14233C"/>
                </a:solidFill>
                <a:latin typeface="Aptos"/>
              </a:rPr>
              <a:t>Do you often have problems</a:t>
            </a:r>
          </a:p>
          <a:p>
            <a:pPr>
              <a:lnSpc>
                <a:spcPct val="110000"/>
              </a:lnSpc>
            </a:pPr>
            <a:r>
              <a:rPr sz="2600" b="1" i="0">
                <a:solidFill>
                  <a:srgbClr val="14233C"/>
                </a:solidFill>
                <a:latin typeface="Aptos"/>
              </a:rPr>
              <a:t>waking up in the morning?</a:t>
            </a:r>
          </a:p>
        </p:txBody>
      </p:sp>
      <p:pic>
        <p:nvPicPr>
          <p:cNvPr id="1024" name="Picture 1023" descr="alar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389888"/>
            <a:ext cx="420624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101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101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01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01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01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01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4" dur="1" fill="hold"/>
                                  <p:tgtEl>
                                    <p:spTgt spid="101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4" dur="350" fill="hold"/>
                                  <p:tgtEl>
                                    <p:spTgt spid="101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Effect">
                      <p:stCondLst>
                        <p:cond delay="0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6" dur="1" fill="hold"/>
                                  <p:tgtEl>
                                    <p:spTgt spid="101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6" dur="350" fill="hold"/>
                                  <p:tgtEl>
                                    <p:spTgt spid="101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01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01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01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01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9" dur="1" fill="hold"/>
                                  <p:tgtEl>
                                    <p:spTgt spid="102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9" dur="350" fill="hold"/>
                                  <p:tgtEl>
                                    <p:spTgt spid="102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" grpId="0" animBg="1"/>
      <p:bldP spid="1017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02  PART A – GROUP INTERACTION</a:t>
            </a:r>
          </a:p>
        </p:txBody>
      </p:sp>
      <p:sp>
        <p:nvSpPr>
          <p:cNvPr id="1025" name="TextBox 1024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Your discussion task</a:t>
            </a:r>
          </a:p>
        </p:txBody>
      </p:sp>
      <p:sp>
        <p:nvSpPr>
          <p:cNvPr id="1026" name="Rectangle 1025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7" name="TextBox 1026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3</a:t>
            </a:r>
          </a:p>
        </p:txBody>
      </p:sp>
      <p:sp>
        <p:nvSpPr>
          <p:cNvPr id="1028" name="Rounded Rectangle 1027"/>
          <p:cNvSpPr/>
          <p:nvPr/>
        </p:nvSpPr>
        <p:spPr>
          <a:xfrm>
            <a:off x="566927" y="1554480"/>
            <a:ext cx="11114694" cy="4450796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exam_page_full.png">
            <a:extLst>
              <a:ext uri="{FF2B5EF4-FFF2-40B4-BE49-F238E27FC236}">
                <a16:creationId xmlns:a16="http://schemas.microsoft.com/office/drawing/2014/main" id="{5F2921B9-64A3-0094-4FA8-3689A2B169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12" t="53153" r="7418" b="31532"/>
          <a:stretch>
            <a:fillRect/>
          </a:stretch>
        </p:blipFill>
        <p:spPr>
          <a:xfrm>
            <a:off x="699248" y="2331720"/>
            <a:ext cx="10982373" cy="3019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102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102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Effect">
                      <p:stCondLst>
                        <p:cond delay="0"/>
                      </p:stCondLst>
                      <p:childTnLst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8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39" name="TextBox 103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Q1  Advantages of being a night owl</a:t>
            </a:r>
          </a:p>
        </p:txBody>
      </p:sp>
      <p:sp>
        <p:nvSpPr>
          <p:cNvPr id="1040" name="Rectangle 103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1" name="TextBox 104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5</a:t>
            </a:r>
          </a:p>
        </p:txBody>
      </p:sp>
      <p:pic>
        <p:nvPicPr>
          <p:cNvPr id="1042" name="Picture 1041" descr="mo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42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3" name="Rectangle 1042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4" name="TextBox 104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45" name="Oval 104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6" name="TextBox 1045"/>
          <p:cNvSpPr txBox="1"/>
          <p:nvPr/>
        </p:nvSpPr>
        <p:spPr>
          <a:xfrm>
            <a:off x="1508760" y="2487168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a genuine late-night mental peak</a:t>
            </a:r>
          </a:p>
        </p:txBody>
      </p:sp>
      <p:sp>
        <p:nvSpPr>
          <p:cNvPr id="1047" name="Oval 104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48" name="TextBox 1047"/>
          <p:cNvSpPr txBox="1"/>
          <p:nvPr/>
        </p:nvSpPr>
        <p:spPr>
          <a:xfrm>
            <a:off x="1508760" y="3145536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uninterrupted late hours  (after 10 p.m.)</a:t>
            </a:r>
          </a:p>
        </p:txBody>
      </p:sp>
      <p:sp>
        <p:nvSpPr>
          <p:cNvPr id="1049" name="Oval 104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0" name="TextBox 1049"/>
          <p:cNvSpPr txBox="1"/>
          <p:nvPr/>
        </p:nvSpPr>
        <p:spPr>
          <a:xfrm>
            <a:off x="1508760" y="3803904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a natural fit with modern work</a:t>
            </a:r>
          </a:p>
        </p:txBody>
      </p:sp>
      <p:sp>
        <p:nvSpPr>
          <p:cNvPr id="1051" name="Rounded Rectangle 1050"/>
          <p:cNvSpPr/>
          <p:nvPr/>
        </p:nvSpPr>
        <p:spPr>
          <a:xfrm>
            <a:off x="731520" y="4892040"/>
            <a:ext cx="10698480" cy="1234440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2" name="TextBox 1051"/>
          <p:cNvSpPr txBox="1"/>
          <p:nvPr/>
        </p:nvSpPr>
        <p:spPr>
          <a:xfrm>
            <a:off x="1143000" y="5047488"/>
            <a:ext cx="9966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1">
                <a:solidFill>
                  <a:srgbClr val="14233C"/>
                </a:solidFill>
                <a:latin typeface="Aptos"/>
              </a:rPr>
              <a:t>e.g.  Their body clock is inherited, so they really are sharpest after dark — when my concentration peaks, the house is quiet and I finally get chapters read.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04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04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04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04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Effect">
                      <p:stCondLst>
                        <p:cond delay="0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5" dur="1" fill="hold"/>
                                  <p:tgtEl>
                                    <p:spTgt spid="104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5" dur="350" fill="hold"/>
                                  <p:tgtEl>
                                    <p:spTgt spid="104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0"/>
                      </p:stCondLst>
                      <p:childTnLst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04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04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04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04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04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04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04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04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04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04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05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05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0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6" dur="1" fill="hold"/>
                                  <p:tgtEl>
                                    <p:spTgt spid="105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6" dur="350" fill="hold"/>
                                  <p:tgtEl>
                                    <p:spTgt spid="105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05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05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44" grpId="1" animBg="1"/>
      <p:bldP spid="1045" grpId="2" animBg="1"/>
      <p:bldP spid="1047" grpId="3" animBg="1"/>
      <p:bldP spid="1049" grpId="4" animBg="1"/>
      <p:bldP spid="1051" grpId="5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54" name="TextBox 105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Q2  Advantages of getting up early</a:t>
            </a:r>
          </a:p>
        </p:txBody>
      </p:sp>
      <p:sp>
        <p:nvSpPr>
          <p:cNvPr id="1055" name="Rectangle 105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6" name="TextBox 105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6</a:t>
            </a:r>
          </a:p>
        </p:txBody>
      </p:sp>
      <p:pic>
        <p:nvPicPr>
          <p:cNvPr id="1057" name="Picture 1056" descr="sunris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5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8" name="Rectangle 1057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59" name="TextBox 1058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60" name="Oval 1059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1" name="TextBox 1060"/>
          <p:cNvSpPr txBox="1"/>
          <p:nvPr/>
        </p:nvSpPr>
        <p:spPr>
          <a:xfrm>
            <a:off x="1508760" y="2487168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head start on the day</a:t>
            </a:r>
          </a:p>
        </p:txBody>
      </p:sp>
      <p:sp>
        <p:nvSpPr>
          <p:cNvPr id="1062" name="Oval 1061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3" name="TextBox 1062"/>
          <p:cNvSpPr txBox="1"/>
          <p:nvPr/>
        </p:nvSpPr>
        <p:spPr>
          <a:xfrm>
            <a:off x="1508760" y="3145536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peak alertness when exams happen</a:t>
            </a:r>
          </a:p>
        </p:txBody>
      </p:sp>
      <p:sp>
        <p:nvSpPr>
          <p:cNvPr id="1064" name="Oval 1063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5" name="TextBox 1064"/>
          <p:cNvSpPr txBox="1"/>
          <p:nvPr/>
        </p:nvSpPr>
        <p:spPr>
          <a:xfrm>
            <a:off x="1508760" y="3803904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a calmer, better-prepared start</a:t>
            </a:r>
          </a:p>
        </p:txBody>
      </p:sp>
      <p:sp>
        <p:nvSpPr>
          <p:cNvPr id="1066" name="Rounded Rectangle 1065"/>
          <p:cNvSpPr/>
          <p:nvPr/>
        </p:nvSpPr>
        <p:spPr>
          <a:xfrm>
            <a:off x="731520" y="4892040"/>
            <a:ext cx="10698480" cy="1234440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67" name="TextBox 1066"/>
          <p:cNvSpPr txBox="1"/>
          <p:nvPr/>
        </p:nvSpPr>
        <p:spPr>
          <a:xfrm>
            <a:off x="1143000" y="5047488"/>
            <a:ext cx="9966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1">
                <a:solidFill>
                  <a:srgbClr val="14233C"/>
                </a:solidFill>
                <a:latin typeface="Aptos"/>
              </a:rPr>
              <a:t>e.g.  Morning people get the revision slot, the empty gym and the quiet library before anyone else is up.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05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05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05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05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Effect">
                      <p:stCondLst>
                        <p:cond delay="0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5" dur="1" fill="hold"/>
                                  <p:tgtEl>
                                    <p:spTgt spid="105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5" dur="350" fill="hold"/>
                                  <p:tgtEl>
                                    <p:spTgt spid="105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0"/>
                      </p:stCondLst>
                      <p:childTnLst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06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06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06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06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06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06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06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06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06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06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06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06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0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6" dur="1" fill="hold"/>
                                  <p:tgtEl>
                                    <p:spTgt spid="106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6" dur="350" fill="hold"/>
                                  <p:tgtEl>
                                    <p:spTgt spid="106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06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06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59" grpId="1" animBg="1"/>
      <p:bldP spid="1060" grpId="2" animBg="1"/>
      <p:bldP spid="1062" grpId="3" animBg="1"/>
      <p:bldP spid="1064" grpId="4" animBg="1"/>
      <p:bldP spid="1066" grpId="5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69" name="TextBox 106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Q3  Should companies have flexible working hours?</a:t>
            </a:r>
          </a:p>
        </p:txBody>
      </p:sp>
      <p:sp>
        <p:nvSpPr>
          <p:cNvPr id="1070" name="Rectangle 106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1" name="TextBox 107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7</a:t>
            </a:r>
          </a:p>
        </p:txBody>
      </p:sp>
      <p:pic>
        <p:nvPicPr>
          <p:cNvPr id="1072" name="Picture 1071" descr="clock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72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3" name="Rectangle 1072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4" name="TextBox 1073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E1AA37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75" name="Oval 1074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6" name="TextBox 1075"/>
          <p:cNvSpPr txBox="1"/>
          <p:nvPr/>
        </p:nvSpPr>
        <p:spPr>
          <a:xfrm>
            <a:off x="1508760" y="2487168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measurable gains in output</a:t>
            </a:r>
          </a:p>
        </p:txBody>
      </p:sp>
      <p:sp>
        <p:nvSpPr>
          <p:cNvPr id="1077" name="Oval 1076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78" name="TextBox 1077"/>
          <p:cNvSpPr txBox="1"/>
          <p:nvPr/>
        </p:nvSpPr>
        <p:spPr>
          <a:xfrm>
            <a:off x="1508760" y="3145536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a better match between the person and the timetable</a:t>
            </a:r>
          </a:p>
        </p:txBody>
      </p:sp>
      <p:sp>
        <p:nvSpPr>
          <p:cNvPr id="1079" name="Oval 1078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0" name="TextBox 1079"/>
          <p:cNvSpPr txBox="1"/>
          <p:nvPr/>
        </p:nvSpPr>
        <p:spPr>
          <a:xfrm>
            <a:off x="1508760" y="3803904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fair limits that must be admitted</a:t>
            </a:r>
          </a:p>
        </p:txBody>
      </p:sp>
      <p:sp>
        <p:nvSpPr>
          <p:cNvPr id="1081" name="Rounded Rectangle 1080"/>
          <p:cNvSpPr/>
          <p:nvPr/>
        </p:nvSpPr>
        <p:spPr>
          <a:xfrm>
            <a:off x="731520" y="4892040"/>
            <a:ext cx="10698480" cy="1234440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2" name="TextBox 1081"/>
          <p:cNvSpPr txBox="1"/>
          <p:nvPr/>
        </p:nvSpPr>
        <p:spPr>
          <a:xfrm>
            <a:off x="1143000" y="5047488"/>
            <a:ext cx="9966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1">
                <a:solidFill>
                  <a:srgbClr val="14233C"/>
                </a:solidFill>
                <a:latin typeface="Aptos"/>
              </a:rPr>
              <a:t>e.g.  When night owls were allowed to start later or work from home, the study estimated a US$277m gain in productivity.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07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07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07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07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Effect">
                      <p:stCondLst>
                        <p:cond delay="0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5" dur="1" fill="hold"/>
                                  <p:tgtEl>
                                    <p:spTgt spid="107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5" dur="350" fill="hold"/>
                                  <p:tgtEl>
                                    <p:spTgt spid="107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0"/>
                      </p:stCondLst>
                      <p:childTnLst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07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07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07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07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07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07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07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07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07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07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08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08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0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6" dur="1" fill="hold"/>
                                  <p:tgtEl>
                                    <p:spTgt spid="108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6" dur="350" fill="hold"/>
                                  <p:tgtEl>
                                    <p:spTgt spid="108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08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08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74" grpId="1" animBg="1"/>
      <p:bldP spid="1075" grpId="2" animBg="1"/>
      <p:bldP spid="1077" grpId="3" animBg="1"/>
      <p:bldP spid="1079" grpId="4" animBg="1"/>
      <p:bldP spid="1081" grpId="5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03  PART A – DISCUSS</a:t>
            </a:r>
          </a:p>
        </p:txBody>
      </p:sp>
      <p:sp>
        <p:nvSpPr>
          <p:cNvPr id="1084" name="TextBox 1083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Q4  Anything else you think is important</a:t>
            </a:r>
          </a:p>
        </p:txBody>
      </p:sp>
      <p:sp>
        <p:nvSpPr>
          <p:cNvPr id="1085" name="Rectangle 1084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6" name="TextBox 1085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8</a:t>
            </a:r>
          </a:p>
        </p:txBody>
      </p:sp>
      <p:pic>
        <p:nvPicPr>
          <p:cNvPr id="1087" name="Picture 1086" descr="hea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087"/>
          <p:cNvSpPr/>
          <p:nvPr/>
        </p:nvSpPr>
        <p:spPr>
          <a:xfrm>
            <a:off x="731520" y="1783080"/>
            <a:ext cx="10698480" cy="283464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8" name="Rectangle 1087"/>
          <p:cNvSpPr/>
          <p:nvPr/>
        </p:nvSpPr>
        <p:spPr>
          <a:xfrm>
            <a:off x="731520" y="1783080"/>
            <a:ext cx="109728" cy="2834640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89" name="TextBox 1088"/>
          <p:cNvSpPr txBox="1"/>
          <p:nvPr/>
        </p:nvSpPr>
        <p:spPr>
          <a:xfrm>
            <a:off x="1143000" y="1975104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C0556E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090" name="Oval 1089"/>
          <p:cNvSpPr/>
          <p:nvPr/>
        </p:nvSpPr>
        <p:spPr>
          <a:xfrm>
            <a:off x="1188720" y="2578608"/>
            <a:ext cx="146304" cy="146304"/>
          </a:xfrm>
          <a:prstGeom prst="ellipse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1" name="TextBox 1090"/>
          <p:cNvSpPr txBox="1"/>
          <p:nvPr/>
        </p:nvSpPr>
        <p:spPr>
          <a:xfrm>
            <a:off x="1508760" y="2487168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habits that can be changed</a:t>
            </a:r>
          </a:p>
        </p:txBody>
      </p:sp>
      <p:sp>
        <p:nvSpPr>
          <p:cNvPr id="1092" name="Oval 1091"/>
          <p:cNvSpPr/>
          <p:nvPr/>
        </p:nvSpPr>
        <p:spPr>
          <a:xfrm>
            <a:off x="1188720" y="3236976"/>
            <a:ext cx="146304" cy="146304"/>
          </a:xfrm>
          <a:prstGeom prst="ellipse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3" name="TextBox 1092"/>
          <p:cNvSpPr txBox="1"/>
          <p:nvPr/>
        </p:nvSpPr>
        <p:spPr>
          <a:xfrm>
            <a:off x="1508760" y="3145536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a school start time that fits teenage biology</a:t>
            </a:r>
          </a:p>
        </p:txBody>
      </p:sp>
      <p:sp>
        <p:nvSpPr>
          <p:cNvPr id="1094" name="Oval 1093"/>
          <p:cNvSpPr/>
          <p:nvPr/>
        </p:nvSpPr>
        <p:spPr>
          <a:xfrm>
            <a:off x="1188720" y="3895344"/>
            <a:ext cx="146304" cy="146304"/>
          </a:xfrm>
          <a:prstGeom prst="ellipse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5" name="TextBox 1094"/>
          <p:cNvSpPr txBox="1"/>
          <p:nvPr/>
        </p:nvSpPr>
        <p:spPr>
          <a:xfrm>
            <a:off x="1508760" y="3803904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200" b="1" i="0">
                <a:solidFill>
                  <a:srgbClr val="14233C"/>
                </a:solidFill>
                <a:latin typeface="Aptos"/>
              </a:rPr>
              <a:t>a health issue, not a character flaw</a:t>
            </a:r>
          </a:p>
        </p:txBody>
      </p:sp>
      <p:sp>
        <p:nvSpPr>
          <p:cNvPr id="1096" name="Rounded Rectangle 1095"/>
          <p:cNvSpPr/>
          <p:nvPr/>
        </p:nvSpPr>
        <p:spPr>
          <a:xfrm>
            <a:off x="731520" y="4892040"/>
            <a:ext cx="10698480" cy="1234440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97" name="TextBox 1096"/>
          <p:cNvSpPr txBox="1"/>
          <p:nvPr/>
        </p:nvSpPr>
        <p:spPr>
          <a:xfrm>
            <a:off x="1143000" y="5047488"/>
            <a:ext cx="9966960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5000"/>
              </a:lnSpc>
            </a:pPr>
            <a:r>
              <a:rPr sz="1600" b="0" i="1">
                <a:solidFill>
                  <a:srgbClr val="14233C"/>
                </a:solidFill>
                <a:latin typeface="Aptos"/>
              </a:rPr>
              <a:t>e.g.  Most of the extra heart risk came from smoking, poor sleep and diet — not from the body clock itself, so it is not a life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08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08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08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08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Effect">
                      <p:stCondLst>
                        <p:cond delay="0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5" dur="1" fill="hold"/>
                                  <p:tgtEl>
                                    <p:spTgt spid="108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5" dur="350" fill="hold"/>
                                  <p:tgtEl>
                                    <p:spTgt spid="108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0"/>
                      </p:stCondLst>
                      <p:childTnLst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09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09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09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09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09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09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09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09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09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09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09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095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0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6" dur="1" fill="hold"/>
                                  <p:tgtEl>
                                    <p:spTgt spid="109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6" dur="350" fill="hold"/>
                                  <p:tgtEl>
                                    <p:spTgt spid="109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09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09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89" grpId="1" animBg="1"/>
      <p:bldP spid="1090" grpId="2" animBg="1"/>
      <p:bldP spid="1092" grpId="3" animBg="1"/>
      <p:bldP spid="1094" grpId="4" animBg="1"/>
      <p:bldP spid="1096" grpId="5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099" name="TextBox 1098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7</a:t>
            </a:r>
          </a:p>
        </p:txBody>
      </p:sp>
      <p:sp>
        <p:nvSpPr>
          <p:cNvPr id="1100" name="Rectangle 1099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1" name="TextBox 1100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9</a:t>
            </a:r>
          </a:p>
        </p:txBody>
      </p:sp>
      <p:pic>
        <p:nvPicPr>
          <p:cNvPr id="1102" name="Picture 1101" descr="lap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02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3" name="Rectangle 1102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4" name="TextBox 1103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>
                <a:solidFill>
                  <a:srgbClr val="14233C"/>
                </a:solidFill>
                <a:latin typeface="Aptos"/>
              </a:rPr>
              <a:t>Would you consider a job that requires working at night?</a:t>
            </a:r>
          </a:p>
        </p:txBody>
      </p:sp>
      <p:sp>
        <p:nvSpPr>
          <p:cNvPr id="1105" name="Rounded Rectangle 1104"/>
          <p:cNvSpPr/>
          <p:nvPr/>
        </p:nvSpPr>
        <p:spPr>
          <a:xfrm>
            <a:off x="731520" y="3520440"/>
            <a:ext cx="10698480" cy="233172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6" name="Rectangle 1105"/>
          <p:cNvSpPr/>
          <p:nvPr/>
        </p:nvSpPr>
        <p:spPr>
          <a:xfrm>
            <a:off x="731520" y="3520440"/>
            <a:ext cx="109728" cy="2331720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7" name="TextBox 1106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2E8289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08" name="Oval 1107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09" name="TextBox 1108"/>
          <p:cNvSpPr txBox="1"/>
          <p:nvPr/>
        </p:nvSpPr>
        <p:spPr>
          <a:xfrm>
            <a:off x="1508760" y="4169663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14233C"/>
                </a:solidFill>
                <a:latin typeface="Aptos"/>
              </a:rPr>
              <a:t>a good match with my body clock</a:t>
            </a:r>
          </a:p>
        </p:txBody>
      </p:sp>
      <p:sp>
        <p:nvSpPr>
          <p:cNvPr id="1110" name="Oval 1109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1" name="TextBox 1110"/>
          <p:cNvSpPr txBox="1"/>
          <p:nvPr/>
        </p:nvSpPr>
        <p:spPr>
          <a:xfrm>
            <a:off x="1508760" y="4700016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14233C"/>
                </a:solidFill>
                <a:latin typeface="Aptos"/>
              </a:rPr>
              <a:t>practical rewards and fewer interruptions</a:t>
            </a:r>
          </a:p>
        </p:txBody>
      </p:sp>
      <p:sp>
        <p:nvSpPr>
          <p:cNvPr id="1112" name="Oval 1111"/>
          <p:cNvSpPr/>
          <p:nvPr/>
        </p:nvSpPr>
        <p:spPr>
          <a:xfrm>
            <a:off x="1188720" y="5321807"/>
            <a:ext cx="146304" cy="146304"/>
          </a:xfrm>
          <a:prstGeom prst="ellipse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3" name="TextBox 1112"/>
          <p:cNvSpPr txBox="1"/>
          <p:nvPr/>
        </p:nvSpPr>
        <p:spPr>
          <a:xfrm>
            <a:off x="1508760" y="5230368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14233C"/>
                </a:solidFill>
                <a:latin typeface="Aptos"/>
              </a:rPr>
              <a:t>a serious long-term health cost</a:t>
            </a:r>
          </a:p>
        </p:txBody>
      </p:sp>
      <p:sp>
        <p:nvSpPr>
          <p:cNvPr id="1114" name="TextBox 1113"/>
          <p:cNvSpPr txBox="1"/>
          <p:nvPr/>
        </p:nvSpPr>
        <p:spPr>
          <a:xfrm>
            <a:off x="1143000" y="5833872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1">
                <a:solidFill>
                  <a:srgbClr val="5A6470"/>
                </a:solidFill>
                <a:latin typeface="Aptos"/>
              </a:rPr>
              <a:t>On balance, I would try it short-term, but the trade-off is a sleep deficit I could not sustain.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10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10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10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10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4" dur="1" fill="hold"/>
                                  <p:tgtEl>
                                    <p:spTgt spid="110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4" dur="350" fill="hold"/>
                                  <p:tgtEl>
                                    <p:spTgt spid="1102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0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6" dur="1" fill="hold"/>
                                  <p:tgtEl>
                                    <p:spTgt spid="110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6" dur="350" fill="hold"/>
                                  <p:tgtEl>
                                    <p:spTgt spid="110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10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10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10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10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10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10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10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10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11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11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11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11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0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6" dur="1" fill="hold"/>
                                  <p:tgtEl>
                                    <p:spTgt spid="111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6" dur="350" fill="hold"/>
                                  <p:tgtEl>
                                    <p:spTgt spid="111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11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11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0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9" dur="1" fill="hold"/>
                                  <p:tgtEl>
                                    <p:spTgt spid="111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9" dur="350" fill="hold"/>
                                  <p:tgtEl>
                                    <p:spTgt spid="111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05" grpId="1" animBg="1"/>
      <p:bldP spid="1108" grpId="2" animBg="1"/>
      <p:bldP spid="1110" grpId="3" animBg="1"/>
      <p:bldP spid="1112" grpId="4" animBg="1"/>
      <p:bldP spid="1114" grpId="5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5A6470"/>
                </a:solidFill>
                <a:latin typeface="Aptos"/>
              </a:rPr>
              <a:t>05  SPEAK FOR 1 MINUTE</a:t>
            </a:r>
          </a:p>
        </p:txBody>
      </p:sp>
      <p:sp>
        <p:nvSpPr>
          <p:cNvPr id="1116" name="TextBox 1115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Part B – Question 8</a:t>
            </a:r>
          </a:p>
        </p:txBody>
      </p:sp>
      <p:sp>
        <p:nvSpPr>
          <p:cNvPr id="1117" name="Rectangle 1116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18" name="TextBox 1117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10</a:t>
            </a:r>
          </a:p>
        </p:txBody>
      </p:sp>
      <p:pic>
        <p:nvPicPr>
          <p:cNvPr id="1119" name="Picture 1118" descr="q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19"/>
          <p:cNvSpPr/>
          <p:nvPr/>
        </p:nvSpPr>
        <p:spPr>
          <a:xfrm>
            <a:off x="731520" y="1737360"/>
            <a:ext cx="10698480" cy="155448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0" name="Rectangle 1119"/>
          <p:cNvSpPr/>
          <p:nvPr/>
        </p:nvSpPr>
        <p:spPr>
          <a:xfrm>
            <a:off x="731520" y="1737360"/>
            <a:ext cx="109728" cy="1554480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1" name="TextBox 1120"/>
          <p:cNvSpPr txBox="1"/>
          <p:nvPr/>
        </p:nvSpPr>
        <p:spPr>
          <a:xfrm>
            <a:off x="1143000" y="2011680"/>
            <a:ext cx="9966960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600" b="1" i="0">
                <a:solidFill>
                  <a:srgbClr val="14233C"/>
                </a:solidFill>
                <a:latin typeface="Aptos"/>
              </a:rPr>
              <a:t>Do you envy people who only need a few hours of sleep?</a:t>
            </a:r>
          </a:p>
        </p:txBody>
      </p:sp>
      <p:sp>
        <p:nvSpPr>
          <p:cNvPr id="1122" name="Rounded Rectangle 1121"/>
          <p:cNvSpPr/>
          <p:nvPr/>
        </p:nvSpPr>
        <p:spPr>
          <a:xfrm>
            <a:off x="731520" y="3520440"/>
            <a:ext cx="10698480" cy="233172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3" name="Rectangle 1122"/>
          <p:cNvSpPr/>
          <p:nvPr/>
        </p:nvSpPr>
        <p:spPr>
          <a:xfrm>
            <a:off x="731520" y="3520440"/>
            <a:ext cx="109728" cy="2331720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4" name="TextBox 1123"/>
          <p:cNvSpPr txBox="1"/>
          <p:nvPr/>
        </p:nvSpPr>
        <p:spPr>
          <a:xfrm>
            <a:off x="1143000" y="3694176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300" b="1" i="0">
                <a:solidFill>
                  <a:srgbClr val="548235"/>
                </a:solidFill>
                <a:latin typeface="Aptos"/>
              </a:rPr>
              <a:t>SUGGESTED IDEAS  —  noun phrases</a:t>
            </a:r>
          </a:p>
        </p:txBody>
      </p:sp>
      <p:sp>
        <p:nvSpPr>
          <p:cNvPr id="1125" name="Oval 1124"/>
          <p:cNvSpPr/>
          <p:nvPr/>
        </p:nvSpPr>
        <p:spPr>
          <a:xfrm>
            <a:off x="1188720" y="4261103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6" name="TextBox 1125"/>
          <p:cNvSpPr txBox="1"/>
          <p:nvPr/>
        </p:nvSpPr>
        <p:spPr>
          <a:xfrm>
            <a:off x="1508760" y="4169663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14233C"/>
                </a:solidFill>
                <a:latin typeface="Aptos"/>
              </a:rPr>
              <a:t>the appeal of extra hours</a:t>
            </a:r>
          </a:p>
        </p:txBody>
      </p:sp>
      <p:sp>
        <p:nvSpPr>
          <p:cNvPr id="1127" name="Oval 1126"/>
          <p:cNvSpPr/>
          <p:nvPr/>
        </p:nvSpPr>
        <p:spPr>
          <a:xfrm>
            <a:off x="1188720" y="4791455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28" name="TextBox 1127"/>
          <p:cNvSpPr txBox="1"/>
          <p:nvPr/>
        </p:nvSpPr>
        <p:spPr>
          <a:xfrm>
            <a:off x="1508760" y="4700016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14233C"/>
                </a:solidFill>
                <a:latin typeface="Aptos"/>
              </a:rPr>
              <a:t>the hidden cost of short sleep</a:t>
            </a:r>
          </a:p>
        </p:txBody>
      </p:sp>
      <p:sp>
        <p:nvSpPr>
          <p:cNvPr id="1129" name="Oval 1128"/>
          <p:cNvSpPr/>
          <p:nvPr/>
        </p:nvSpPr>
        <p:spPr>
          <a:xfrm>
            <a:off x="1188720" y="5321807"/>
            <a:ext cx="146304" cy="146304"/>
          </a:xfrm>
          <a:prstGeom prst="ellipse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0" name="TextBox 1129"/>
          <p:cNvSpPr txBox="1"/>
          <p:nvPr/>
        </p:nvSpPr>
        <p:spPr>
          <a:xfrm>
            <a:off x="1508760" y="5230368"/>
            <a:ext cx="9509760" cy="4572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000" b="1" i="0">
                <a:solidFill>
                  <a:srgbClr val="14233C"/>
                </a:solidFill>
                <a:latin typeface="Aptos"/>
              </a:rPr>
              <a:t>a misconception that short sleepers are fine</a:t>
            </a:r>
          </a:p>
        </p:txBody>
      </p:sp>
      <p:sp>
        <p:nvSpPr>
          <p:cNvPr id="1131" name="TextBox 1130"/>
          <p:cNvSpPr txBox="1"/>
          <p:nvPr/>
        </p:nvSpPr>
        <p:spPr>
          <a:xfrm>
            <a:off x="1143000" y="5833872"/>
            <a:ext cx="996696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0" i="1">
                <a:solidFill>
                  <a:srgbClr val="5A6470"/>
                </a:solidFill>
                <a:latin typeface="Aptos"/>
              </a:rPr>
              <a:t>The trade-off is clear: five broken hours may look efficient, but they cost me the next day’s lessons.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12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12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12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12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4" dur="1" fill="hold"/>
                                  <p:tgtEl>
                                    <p:spTgt spid="111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4" dur="350" fill="hold"/>
                                  <p:tgtEl>
                                    <p:spTgt spid="111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Effect">
                      <p:stCondLst>
                        <p:cond delay="0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6" dur="1" fill="hold"/>
                                  <p:tgtEl>
                                    <p:spTgt spid="112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6" dur="350" fill="hold"/>
                                  <p:tgtEl>
                                    <p:spTgt spid="112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12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12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8" dur="1" fill="hold"/>
                                  <p:tgtEl>
                                    <p:spTgt spid="112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8" dur="350" fill="hold"/>
                                  <p:tgtEl>
                                    <p:spTgt spid="112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12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12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12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12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12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12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12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12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0"/>
                      </p:stCondLst>
                      <p:childTnLst>
                        <p:par>
                          <p:cTn id="2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6" dur="1" fill="hold"/>
                                  <p:tgtEl>
                                    <p:spTgt spid="112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6" dur="350" fill="hold"/>
                                  <p:tgtEl>
                                    <p:spTgt spid="112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13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13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0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9" dur="1" fill="hold"/>
                                  <p:tgtEl>
                                    <p:spTgt spid="113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9" dur="350" fill="hold"/>
                                  <p:tgtEl>
                                    <p:spTgt spid="113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22" grpId="1" animBg="1"/>
      <p:bldP spid="1125" grpId="2" animBg="1"/>
      <p:bldP spid="1127" grpId="3" animBg="1"/>
      <p:bldP spid="1129" grpId="4" animBg="1"/>
      <p:bldP spid="1131" grpId="5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" name="TextBox 1"/>
          <p:cNvSpPr txBox="1"/>
          <p:nvPr/>
        </p:nvSpPr>
        <p:spPr>
          <a:xfrm>
            <a:off x="594360" y="274320"/>
            <a:ext cx="11338560" cy="2926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200" b="1" i="0">
                <a:solidFill>
                  <a:srgbClr val="14233C"/>
                </a:solidFill>
                <a:latin typeface="Aptos"/>
              </a:rPr>
              <a:t>06  VOCABULARY UPGRADES</a:t>
            </a:r>
          </a:p>
        </p:txBody>
      </p:sp>
      <p:sp>
        <p:nvSpPr>
          <p:cNvPr id="1133" name="TextBox 1132"/>
          <p:cNvSpPr txBox="1"/>
          <p:nvPr/>
        </p:nvSpPr>
        <p:spPr>
          <a:xfrm>
            <a:off x="594360" y="566928"/>
            <a:ext cx="11430000" cy="7772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2700" b="1" i="0">
                <a:solidFill>
                  <a:srgbClr val="14233C"/>
                </a:solidFill>
                <a:latin typeface="Aptos"/>
              </a:rPr>
              <a:t>Say it like this — from the lesson</a:t>
            </a:r>
          </a:p>
        </p:txBody>
      </p:sp>
      <p:sp>
        <p:nvSpPr>
          <p:cNvPr id="1134" name="Rectangle 1133"/>
          <p:cNvSpPr/>
          <p:nvPr/>
        </p:nvSpPr>
        <p:spPr>
          <a:xfrm>
            <a:off x="594360" y="1316736"/>
            <a:ext cx="914400" cy="54864"/>
          </a:xfrm>
          <a:prstGeom prst="rect">
            <a:avLst/>
          </a:prstGeom>
          <a:solidFill>
            <a:srgbClr val="E1AA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5" name="TextBox 1134"/>
          <p:cNvSpPr txBox="1"/>
          <p:nvPr/>
        </p:nvSpPr>
        <p:spPr>
          <a:xfrm>
            <a:off x="11247120" y="6382512"/>
            <a:ext cx="50292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1200" b="0" i="0">
                <a:solidFill>
                  <a:srgbClr val="5A6470"/>
                </a:solidFill>
                <a:latin typeface="Aptos"/>
              </a:rPr>
              <a:t>11</a:t>
            </a:r>
          </a:p>
        </p:txBody>
      </p:sp>
      <p:pic>
        <p:nvPicPr>
          <p:cNvPr id="1136" name="Picture 1135" descr="bul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4200" y="384048"/>
            <a:ext cx="777240" cy="777240"/>
          </a:xfrm>
          <a:prstGeom prst="rect">
            <a:avLst/>
          </a:prstGeom>
        </p:spPr>
      </p:pic>
      <p:sp>
        <p:nvSpPr>
          <p:cNvPr id="2" name="Rounded Rectangle 1136"/>
          <p:cNvSpPr/>
          <p:nvPr/>
        </p:nvSpPr>
        <p:spPr>
          <a:xfrm>
            <a:off x="731520" y="1737360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7" name="Rectangle 1136"/>
          <p:cNvSpPr/>
          <p:nvPr/>
        </p:nvSpPr>
        <p:spPr>
          <a:xfrm>
            <a:off x="731520" y="1737360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38" name="TextBox 1137"/>
          <p:cNvSpPr txBox="1"/>
          <p:nvPr/>
        </p:nvSpPr>
        <p:spPr>
          <a:xfrm>
            <a:off x="1051560" y="1860804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I burn the midnight oil most nights.</a:t>
            </a:r>
          </a:p>
        </p:txBody>
      </p:sp>
      <p:sp>
        <p:nvSpPr>
          <p:cNvPr id="1139" name="Rounded Rectangle 1138"/>
          <p:cNvSpPr/>
          <p:nvPr/>
        </p:nvSpPr>
        <p:spPr>
          <a:xfrm>
            <a:off x="731520" y="2318004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0" name="Rectangle 1139"/>
          <p:cNvSpPr/>
          <p:nvPr/>
        </p:nvSpPr>
        <p:spPr>
          <a:xfrm>
            <a:off x="731520" y="2318004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1" name="TextBox 1140"/>
          <p:cNvSpPr txBox="1"/>
          <p:nvPr/>
        </p:nvSpPr>
        <p:spPr>
          <a:xfrm>
            <a:off x="1051560" y="2441448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I am sleep-deprived, so I suffer from daytime drowsiness.</a:t>
            </a:r>
          </a:p>
        </p:txBody>
      </p:sp>
      <p:sp>
        <p:nvSpPr>
          <p:cNvPr id="1142" name="Rounded Rectangle 1141"/>
          <p:cNvSpPr/>
          <p:nvPr/>
        </p:nvSpPr>
        <p:spPr>
          <a:xfrm>
            <a:off x="731520" y="2898648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3" name="Rectangle 1142"/>
          <p:cNvSpPr/>
          <p:nvPr/>
        </p:nvSpPr>
        <p:spPr>
          <a:xfrm>
            <a:off x="731520" y="2898648"/>
            <a:ext cx="82296" cy="534924"/>
          </a:xfrm>
          <a:prstGeom prst="rect">
            <a:avLst/>
          </a:prstGeom>
          <a:solidFill>
            <a:srgbClr val="2E828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4" name="TextBox 1143"/>
          <p:cNvSpPr txBox="1"/>
          <p:nvPr/>
        </p:nvSpPr>
        <p:spPr>
          <a:xfrm>
            <a:off x="1051560" y="3022091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I try to catch up on sleep at the weekend.</a:t>
            </a:r>
          </a:p>
        </p:txBody>
      </p:sp>
      <p:sp>
        <p:nvSpPr>
          <p:cNvPr id="1145" name="Rounded Rectangle 1144"/>
          <p:cNvSpPr/>
          <p:nvPr/>
        </p:nvSpPr>
        <p:spPr>
          <a:xfrm>
            <a:off x="731520" y="3479291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6" name="Rectangle 1145"/>
          <p:cNvSpPr/>
          <p:nvPr/>
        </p:nvSpPr>
        <p:spPr>
          <a:xfrm>
            <a:off x="731520" y="3479291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7" name="TextBox 1146"/>
          <p:cNvSpPr txBox="1"/>
          <p:nvPr/>
        </p:nvSpPr>
        <p:spPr>
          <a:xfrm>
            <a:off x="1051560" y="3602735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My concentration peaks late at night, but not in the morning.</a:t>
            </a:r>
          </a:p>
        </p:txBody>
      </p:sp>
      <p:sp>
        <p:nvSpPr>
          <p:cNvPr id="1148" name="Rounded Rectangle 1147"/>
          <p:cNvSpPr/>
          <p:nvPr/>
        </p:nvSpPr>
        <p:spPr>
          <a:xfrm>
            <a:off x="731520" y="4059935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49" name="Rectangle 1148"/>
          <p:cNvSpPr/>
          <p:nvPr/>
        </p:nvSpPr>
        <p:spPr>
          <a:xfrm>
            <a:off x="731520" y="4059935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0" name="TextBox 1149"/>
          <p:cNvSpPr txBox="1"/>
          <p:nvPr/>
        </p:nvSpPr>
        <p:spPr>
          <a:xfrm>
            <a:off x="1051560" y="4183379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Long-term night work takes a toll on your health.</a:t>
            </a:r>
          </a:p>
        </p:txBody>
      </p:sp>
      <p:sp>
        <p:nvSpPr>
          <p:cNvPr id="1151" name="Rounded Rectangle 1150"/>
          <p:cNvSpPr/>
          <p:nvPr/>
        </p:nvSpPr>
        <p:spPr>
          <a:xfrm>
            <a:off x="731520" y="4640579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2" name="Rectangle 1151"/>
          <p:cNvSpPr/>
          <p:nvPr/>
        </p:nvSpPr>
        <p:spPr>
          <a:xfrm>
            <a:off x="731520" y="4640579"/>
            <a:ext cx="82296" cy="534924"/>
          </a:xfrm>
          <a:prstGeom prst="rect">
            <a:avLst/>
          </a:prstGeom>
          <a:solidFill>
            <a:srgbClr val="548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3" name="TextBox 1152"/>
          <p:cNvSpPr txBox="1"/>
          <p:nvPr/>
        </p:nvSpPr>
        <p:spPr>
          <a:xfrm>
            <a:off x="1051560" y="4764023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My productivity peaks late at night — I am an evening type.</a:t>
            </a:r>
          </a:p>
        </p:txBody>
      </p:sp>
      <p:sp>
        <p:nvSpPr>
          <p:cNvPr id="1154" name="Rounded Rectangle 1153"/>
          <p:cNvSpPr/>
          <p:nvPr/>
        </p:nvSpPr>
        <p:spPr>
          <a:xfrm>
            <a:off x="731520" y="5221223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5" name="Rectangle 1154"/>
          <p:cNvSpPr/>
          <p:nvPr/>
        </p:nvSpPr>
        <p:spPr>
          <a:xfrm>
            <a:off x="731520" y="5221223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6" name="TextBox 1155"/>
          <p:cNvSpPr txBox="1"/>
          <p:nvPr/>
        </p:nvSpPr>
        <p:spPr>
          <a:xfrm>
            <a:off x="1051560" y="5344667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When I am sleep-deprived, my cognitive performance is impaired.</a:t>
            </a:r>
          </a:p>
        </p:txBody>
      </p:sp>
      <p:sp>
        <p:nvSpPr>
          <p:cNvPr id="1157" name="Rounded Rectangle 1156"/>
          <p:cNvSpPr/>
          <p:nvPr/>
        </p:nvSpPr>
        <p:spPr>
          <a:xfrm>
            <a:off x="731520" y="5801867"/>
            <a:ext cx="10698480" cy="534924"/>
          </a:xfrm>
          <a:prstGeom prst="roundRect">
            <a:avLst/>
          </a:prstGeom>
          <a:solidFill>
            <a:srgbClr val="E6EF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8" name="Rectangle 1157"/>
          <p:cNvSpPr/>
          <p:nvPr/>
        </p:nvSpPr>
        <p:spPr>
          <a:xfrm>
            <a:off x="731520" y="5801867"/>
            <a:ext cx="82296" cy="534924"/>
          </a:xfrm>
          <a:prstGeom prst="rect">
            <a:avLst/>
          </a:prstGeom>
          <a:solidFill>
            <a:srgbClr val="C055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59" name="TextBox 1158"/>
          <p:cNvSpPr txBox="1"/>
          <p:nvPr/>
        </p:nvSpPr>
        <p:spPr>
          <a:xfrm>
            <a:off x="1051560" y="5925311"/>
            <a:ext cx="1024128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700" b="1" i="0">
                <a:solidFill>
                  <a:srgbClr val="14233C"/>
                </a:solidFill>
                <a:latin typeface="Aptos"/>
              </a:rPr>
              <a:t>The trade-off is clear: five broken hours cost me the next day’s lessons.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4" restart="never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1" dur="1" fill="hold"/>
                                  <p:tgtEl>
                                    <p:spTgt spid="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1" dur="350" fill="hold"/>
                                  <p:tgtEl>
                                    <p:spTgt spid="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2" dur="1" fill="hold"/>
                                  <p:tgtEl>
                                    <p:spTgt spid="113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2" dur="350" fill="hold"/>
                                  <p:tgtEl>
                                    <p:spTgt spid="113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3" dur="1" fill="hold"/>
                                  <p:tgtEl>
                                    <p:spTgt spid="113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3" dur="350" fill="hold"/>
                                  <p:tgtEl>
                                    <p:spTgt spid="1138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0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5" dur="1" fill="hold"/>
                                  <p:tgtEl>
                                    <p:spTgt spid="113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5" dur="350" fill="hold"/>
                                  <p:tgtEl>
                                    <p:spTgt spid="113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6" dur="1" fill="hold"/>
                                  <p:tgtEl>
                                    <p:spTgt spid="114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6" dur="350" fill="hold"/>
                                  <p:tgtEl>
                                    <p:spTgt spid="1140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1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7" dur="1" fill="hold"/>
                                  <p:tgtEl>
                                    <p:spTgt spid="114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7" dur="350" fill="hold"/>
                                  <p:tgtEl>
                                    <p:spTgt spid="1141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Effect">
                      <p:stCondLst>
                        <p:cond delay="0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19" dur="1" fill="hold"/>
                                  <p:tgtEl>
                                    <p:spTgt spid="114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19" dur="350" fill="hold"/>
                                  <p:tgtEl>
                                    <p:spTgt spid="114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0" dur="1" fill="hold"/>
                                  <p:tgtEl>
                                    <p:spTgt spid="114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0" dur="350" fill="hold"/>
                                  <p:tgtEl>
                                    <p:spTgt spid="1143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1" dur="1" fill="hold"/>
                                  <p:tgtEl>
                                    <p:spTgt spid="114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1" dur="350" fill="hold"/>
                                  <p:tgtEl>
                                    <p:spTgt spid="1144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0"/>
                      </p:stCondLst>
                      <p:childTnLst>
                        <p:par>
                          <p:cTn id="2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3" dur="1" fill="hold"/>
                                  <p:tgtEl>
                                    <p:spTgt spid="114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3" dur="350" fill="hold"/>
                                  <p:tgtEl>
                                    <p:spTgt spid="114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4" dur="1" fill="hold"/>
                                  <p:tgtEl>
                                    <p:spTgt spid="114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4" dur="350" fill="hold"/>
                                  <p:tgtEl>
                                    <p:spTgt spid="1146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5" dur="1" fill="hold"/>
                                  <p:tgtEl>
                                    <p:spTgt spid="114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5" dur="350" fill="hold"/>
                                  <p:tgtEl>
                                    <p:spTgt spid="1147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0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7" dur="1" fill="hold"/>
                                  <p:tgtEl>
                                    <p:spTgt spid="114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7" dur="350" fill="hold"/>
                                  <p:tgtEl>
                                    <p:spTgt spid="114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8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8" dur="1" fill="hold"/>
                                  <p:tgtEl>
                                    <p:spTgt spid="114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8" dur="350" fill="hold"/>
                                  <p:tgtEl>
                                    <p:spTgt spid="1149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29" dur="1" fill="hold"/>
                                  <p:tgtEl>
                                    <p:spTgt spid="1150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29" dur="350" fill="hold"/>
                                  <p:tgtEl>
                                    <p:spTgt spid="1150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Effect">
                      <p:stCondLst>
                        <p:cond delay="0"/>
                      </p:stCondLst>
                      <p:childTnLst>
                        <p:par>
                          <p:cTn id="3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1" dur="1" fill="hold"/>
                                  <p:tgtEl>
                                    <p:spTgt spid="1151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1" dur="350" fill="hold"/>
                                  <p:tgtEl>
                                    <p:spTgt spid="1151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2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2" dur="1" fill="hold"/>
                                  <p:tgtEl>
                                    <p:spTgt spid="1152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2" dur="350" fill="hold"/>
                                  <p:tgtEl>
                                    <p:spTgt spid="1152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3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3" dur="1" fill="hold"/>
                                  <p:tgtEl>
                                    <p:spTgt spid="1153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3" dur="350" fill="hold"/>
                                  <p:tgtEl>
                                    <p:spTgt spid="1153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Effect">
                      <p:stCondLst>
                        <p:cond delay="0"/>
                      </p:stCondLst>
                      <p:childTnLst>
                        <p:par>
                          <p:cTn id="35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5" dur="1" fill="hold"/>
                                  <p:tgtEl>
                                    <p:spTgt spid="1154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5" dur="350" fill="hold"/>
                                  <p:tgtEl>
                                    <p:spTgt spid="1154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6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6" dur="1" fill="hold"/>
                                  <p:tgtEl>
                                    <p:spTgt spid="1155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6" dur="350" fill="hold"/>
                                  <p:tgtEl>
                                    <p:spTgt spid="1155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37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7" dur="1" fill="hold"/>
                                  <p:tgtEl>
                                    <p:spTgt spid="1156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7" dur="350" fill="hold"/>
                                  <p:tgtEl>
                                    <p:spTgt spid="1156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Effect">
                      <p:stCondLst>
                        <p:cond delay="0"/>
                      </p:stCondLst>
                      <p:childTnLst>
                        <p:par>
                          <p:cTn id="39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39" dur="1" fill="hold"/>
                                  <p:tgtEl>
                                    <p:spTgt spid="1157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39" dur="350" fill="hold"/>
                                  <p:tgtEl>
                                    <p:spTgt spid="1157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0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40" dur="1" fill="hold"/>
                                  <p:tgtEl>
                                    <p:spTgt spid="1158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40" dur="350" fill="hold"/>
                                  <p:tgtEl>
                                    <p:spTgt spid="1158"/>
                                  </p:tgtEl>
                                </p:cBhvr>
                              </p:animEffect>
                            </p:childTnLst>
                          </p:cTn>
                        </p:par>
                        <p:par>
                          <p:cTn id="41" fill="hold" nodeType="withEffect">
                            <p:stCondLst>
                              <p:cond delay="0"/>
                            </p:stCondLst>
                            <p:childTnLst>
                              <p:set>
                                <p:cBhvr>
                                  <p:cTn id="8041" dur="1" fill="hold"/>
                                  <p:tgtEl>
                                    <p:spTgt spid="1159"/>
                                  </p:tgtEl>
                                </p:cBhvr>
                                <p:to>
                                  <p:strVal val="visible"/>
                                </p:to>
                              </p:set>
                              <p:animEffect transition="in" filter="fade">
                                <p:cBhvr>
                                  <p:cTn id="16041" dur="350" fill="hold"/>
                                  <p:tgtEl>
                                    <p:spTgt spid="1159"/>
                                  </p:tgtEl>
                                </p:cBhvr>
                              </p:animEffect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39" grpId="1" animBg="1"/>
      <p:bldP spid="1142" grpId="2" animBg="1"/>
      <p:bldP spid="1145" grpId="3" animBg="1"/>
      <p:bldP spid="1148" grpId="4" animBg="1"/>
      <p:bldP spid="1151" grpId="5" animBg="1"/>
      <p:bldP spid="1154" grpId="6" animBg="1"/>
      <p:bldP spid="1157" grpId="7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591</Words>
  <Application>Microsoft Macintosh PowerPoint</Application>
  <PresentationFormat>Widescreen</PresentationFormat>
  <Paragraphs>80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Helen Miu</cp:lastModifiedBy>
  <cp:revision>2</cp:revision>
  <dcterms:created xsi:type="dcterms:W3CDTF">2013-01-27T09:14:16Z</dcterms:created>
  <dcterms:modified xsi:type="dcterms:W3CDTF">2026-10-01T14:39:29Z</dcterms:modified>
  <cp:category/>
</cp:coreProperties>
</file>