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33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949440" y="0"/>
            <a:ext cx="5239512" cy="6858000"/>
          </a:xfrm>
          <a:prstGeom prst="rect">
            <a:avLst/>
          </a:prstGeom>
          <a:solidFill>
            <a:srgbClr val="1F3D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360920" y="685800"/>
            <a:ext cx="256032" cy="256032"/>
          </a:xfrm>
          <a:prstGeom prst="ellipse">
            <a:avLst/>
          </a:prstGeom>
          <a:solidFill>
            <a:srgbClr val="A8C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38560" y="1051560"/>
            <a:ext cx="201168" cy="201168"/>
          </a:xfrm>
          <a:prstGeom prst="ellipse">
            <a:avLst/>
          </a:prstGeom>
          <a:solidFill>
            <a:srgbClr val="A8C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35240" y="5989320"/>
            <a:ext cx="219456" cy="219456"/>
          </a:xfrm>
          <a:prstGeom prst="ellipse">
            <a:avLst/>
          </a:prstGeom>
          <a:solidFill>
            <a:srgbClr val="A8C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155680" y="5669280"/>
            <a:ext cx="164592" cy="164592"/>
          </a:xfrm>
          <a:prstGeom prst="ellipse">
            <a:avLst/>
          </a:prstGeom>
          <a:solidFill>
            <a:srgbClr val="A8C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104120" y="960120"/>
            <a:ext cx="146304" cy="146304"/>
          </a:xfrm>
          <a:prstGeom prst="ellipse">
            <a:avLst/>
          </a:prstGeom>
          <a:solidFill>
            <a:srgbClr val="A8C6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8" name="Picture 7" descr="infograph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375" y="1737360"/>
            <a:ext cx="3977639" cy="35467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78040" y="5440680"/>
            <a:ext cx="4800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A8C686"/>
                </a:solidFill>
                <a:latin typeface="Aptos"/>
              </a:rPr>
              <a:t>Early Birds  vs.  Night Owls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200"/>
              </a:spcAft>
            </a:pPr>
            <a:r>
              <a:rPr sz="1900" b="1" i="0">
                <a:solidFill>
                  <a:srgbClr val="7BAE4F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2331720"/>
            <a:ext cx="603504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4000" b="1" i="0">
                <a:solidFill>
                  <a:srgbClr val="FFFFFF"/>
                </a:solidFill>
                <a:latin typeface="Aptos"/>
              </a:rPr>
              <a:t>Night Owls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" y="3246120"/>
            <a:ext cx="585216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 b="0" i="0">
                <a:solidFill>
                  <a:srgbClr val="E6EFF7"/>
                </a:solidFill>
                <a:latin typeface="Aptos"/>
              </a:rPr>
              <a:t>Sleep patterns, body clocks and flexible working hours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4617720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400" b="0" i="0">
                <a:solidFill>
                  <a:srgbClr val="E6EFF7"/>
                </a:solidFill>
                <a:latin typeface="Aptos"/>
              </a:rPr>
              <a:t>DSE 2023 Paper 4 Set 2.1  •  Lesson 3  •  Speaking Practice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3232" y="5303520"/>
            <a:ext cx="1097280" cy="64008"/>
          </a:xfrm>
          <a:prstGeom prst="rect">
            <a:avLst/>
          </a:prstGeom>
          <a:solidFill>
            <a:srgbClr val="7BA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11338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1" i="0">
                <a:solidFill>
                  <a:srgbClr val="548235"/>
                </a:solidFill>
                <a:latin typeface="Aptos"/>
              </a:rPr>
              <a:t>01  WARM-UP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200"/>
              </a:spcAft>
            </a:pPr>
            <a:r>
              <a:rPr sz="3000" b="1" i="0">
                <a:solidFill>
                  <a:srgbClr val="14233C"/>
                </a:solidFill>
                <a:latin typeface="Aptos"/>
              </a:rPr>
              <a:t>Warm-up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64008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737360"/>
            <a:ext cx="5212080" cy="31546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737360"/>
            <a:ext cx="91440" cy="315468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600" b="1" i="0">
                <a:solidFill>
                  <a:srgbClr val="548235"/>
                </a:solidFill>
                <a:latin typeface="Aptos"/>
              </a:rPr>
              <a:t>QUESTION 1 (Student 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480060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200" b="0" i="0">
                <a:solidFill>
                  <a:srgbClr val="14233C"/>
                </a:solidFill>
                <a:latin typeface="Aptos"/>
              </a:rPr>
              <a:t>Do you wake up early on weekends?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737360"/>
            <a:ext cx="5212080" cy="31546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3640" y="1737360"/>
            <a:ext cx="91440" cy="315468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92240" y="1920240"/>
            <a:ext cx="4800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600" b="1" i="0">
                <a:solidFill>
                  <a:srgbClr val="2E8289"/>
                </a:solidFill>
                <a:latin typeface="Aptos"/>
              </a:rPr>
              <a:t>QUESTION 2 (Student B)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2514600"/>
            <a:ext cx="4800600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200" b="0" i="0">
                <a:solidFill>
                  <a:srgbClr val="14233C"/>
                </a:solidFill>
                <a:latin typeface="Aptos"/>
              </a:rPr>
              <a:t>Do you often have problems waking up in the morning?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4160520"/>
            <a:ext cx="5257800" cy="731520"/>
          </a:xfrm>
          <a:prstGeom prst="rect">
            <a:avLst/>
          </a:prstGeom>
          <a:solidFill>
            <a:srgbClr val="1F3D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3544" y="4343400"/>
            <a:ext cx="493776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900" b="1" i="0">
                <a:solidFill>
                  <a:srgbClr val="FFFFFF"/>
                </a:solidFill>
                <a:latin typeface="Aptos"/>
              </a:rPr>
              <a:t>NIGHT OWL  –  LATE TO BED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472184" y="5120640"/>
            <a:ext cx="114300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6" name="Picture 15" descr="logo_netfl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516" y="5193792"/>
            <a:ext cx="402336" cy="4023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472184" y="5632704"/>
            <a:ext cx="1143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000" b="0" i="0">
                <a:solidFill>
                  <a:srgbClr val="5A6470"/>
                </a:solidFill>
                <a:latin typeface="Aptos"/>
              </a:rPr>
              <a:t>Netflix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688336" y="5120640"/>
            <a:ext cx="114300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9" name="Picture 18" descr="logo_youtub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668" y="5193792"/>
            <a:ext cx="402336" cy="40233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688336" y="5632704"/>
            <a:ext cx="1143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000" b="0" i="0">
                <a:solidFill>
                  <a:srgbClr val="5A6470"/>
                </a:solidFill>
                <a:latin typeface="Aptos"/>
              </a:rPr>
              <a:t>YouTube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904487" y="5120640"/>
            <a:ext cx="114300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2" name="Picture 21" descr="logo_instagr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4820" y="5193792"/>
            <a:ext cx="402336" cy="40233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904487" y="5632704"/>
            <a:ext cx="1143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000" b="0" i="0">
                <a:solidFill>
                  <a:srgbClr val="5A6470"/>
                </a:solidFill>
                <a:latin typeface="Aptos"/>
              </a:rPr>
              <a:t>Instagram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63640" y="4160520"/>
            <a:ext cx="5212080" cy="73152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46520" y="4279392"/>
            <a:ext cx="49377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Sleep early · No screens before bed · Regular body clock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50024" y="5120640"/>
            <a:ext cx="114300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7" name="Picture 26" descr="logo_cal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356" y="5193792"/>
            <a:ext cx="402336" cy="40233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050024" y="5632704"/>
            <a:ext cx="1143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000" b="0" i="0">
                <a:solidFill>
                  <a:srgbClr val="5A6470"/>
                </a:solidFill>
                <a:latin typeface="Aptos"/>
              </a:rPr>
              <a:t>Calm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66175" y="5120640"/>
            <a:ext cx="114300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0" name="Picture 29" descr="logo_fitbi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6507" y="5193792"/>
            <a:ext cx="402336" cy="40233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266175" y="5632704"/>
            <a:ext cx="1143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000" b="0" i="0">
                <a:solidFill>
                  <a:srgbClr val="5A6470"/>
                </a:solidFill>
                <a:latin typeface="Aptos"/>
              </a:rPr>
              <a:t>Fitbit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482328" y="5120640"/>
            <a:ext cx="114300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3" name="Picture 32" descr="logo_starbuck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2659" y="5193792"/>
            <a:ext cx="402336" cy="40233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482328" y="5632704"/>
            <a:ext cx="1143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000" b="0" i="0">
                <a:solidFill>
                  <a:srgbClr val="5A6470"/>
                </a:solidFill>
                <a:latin typeface="Aptos"/>
              </a:rPr>
              <a:t>Starbucks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11338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1" i="0">
                <a:solidFill>
                  <a:srgbClr val="548235"/>
                </a:solidFill>
                <a:latin typeface="Aptos"/>
              </a:rPr>
              <a:t>02  VOCABULARY – LEVEL UP YOUR LANGUAGE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200"/>
              </a:spcAft>
            </a:pPr>
            <a:r>
              <a:rPr sz="2600" b="1" i="0">
                <a:solidFill>
                  <a:srgbClr val="14233C"/>
                </a:solidFill>
                <a:latin typeface="Aptos"/>
              </a:rPr>
              <a:t>Level up your language: 10 expressions for this discussion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64008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508760"/>
            <a:ext cx="5486400" cy="48920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94360" y="1508760"/>
            <a:ext cx="91440" cy="48920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719072"/>
            <a:ext cx="4983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1.  sleep deprivation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002536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“not enough sleep”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258568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not getting enough sleep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651760"/>
            <a:ext cx="4983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2.  sleep-deprived  (adj)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35224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“very tired”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191256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so tired you cannot think clearly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584448"/>
            <a:ext cx="4983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3.  to burn the midnight oil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3867911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“stay up late to study”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23944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to stay up late to study or work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17136"/>
            <a:ext cx="4983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4.  to catch up on sleep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4800599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“sleep more at the weekend”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5056631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to make up for the sleep you lost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5449824"/>
            <a:ext cx="4983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5.  take a toll on your health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733288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“be bad for your health”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989320"/>
            <a:ext cx="498348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to slowly damage your health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1508760"/>
            <a:ext cx="5349240" cy="48920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63640" y="1508760"/>
            <a:ext cx="91440" cy="48920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37959" y="1719072"/>
            <a:ext cx="4846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6.  impair your concentration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37959" y="2002536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“make it hard to focus”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7959" y="2258568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to make thinking or focusing harder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59" y="2651760"/>
            <a:ext cx="4846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7.  daytime drowsiness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59" y="2935224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“feel sleepy in class”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59" y="3191256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feeling sleepy during the day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37959" y="3584448"/>
            <a:ext cx="4846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8.  chronotype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37959" y="3867911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“my body is used to late nights”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37959" y="4123944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your natural body clock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37959" y="4517136"/>
            <a:ext cx="4846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9.  flexible working hours  (flextime)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7959" y="4800599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“choose your own hours”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37959" y="5056631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staff can partly choose their hours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37959" y="5449824"/>
            <a:ext cx="484632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10.  core hours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37959" y="5733288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1">
                <a:solidFill>
                  <a:srgbClr val="5A6470"/>
                </a:solidFill>
                <a:latin typeface="Aptos"/>
              </a:rPr>
              <a:t>instead of “the hours everyone must work”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37959" y="5989320"/>
            <a:ext cx="48463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the fixed hours everyone must work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11338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1" i="0">
                <a:solidFill>
                  <a:srgbClr val="548235"/>
                </a:solidFill>
                <a:latin typeface="Aptos"/>
              </a:rPr>
              <a:t>03  BUILD IDEAS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200"/>
              </a:spcAft>
            </a:pPr>
            <a:r>
              <a:rPr sz="2600" b="1" i="0">
                <a:solidFill>
                  <a:srgbClr val="14233C"/>
                </a:solidFill>
                <a:latin typeface="Aptos"/>
              </a:rPr>
              <a:t>What is the hidden cost of being a night owl?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64008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5" name="Picture 4" descr="infograph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554480"/>
            <a:ext cx="3657600" cy="32614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" y="4846320"/>
            <a:ext cx="3840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Early bird vs night owl  (from the exam article)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54480"/>
            <a:ext cx="5257800" cy="23774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309360" y="1554480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0" y="1719072"/>
            <a:ext cx="2926080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6600" b="1" i="0">
                <a:solidFill>
                  <a:srgbClr val="14233C"/>
                </a:solidFill>
                <a:latin typeface="Aptos"/>
              </a:rPr>
              <a:t>16%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834640"/>
            <a:ext cx="475488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600" b="0" i="0">
                <a:solidFill>
                  <a:srgbClr val="14233C"/>
                </a:solidFill>
                <a:latin typeface="Aptos"/>
              </a:rPr>
              <a:t>higher risk of heart attack or stroke for night owls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3529584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Journal of the American Heart Association  ·  28 January 2026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4069080"/>
            <a:ext cx="5257800" cy="23042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09360" y="4069080"/>
            <a:ext cx="91440" cy="2304288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4178808"/>
            <a:ext cx="47548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400" b="1" i="0">
                <a:solidFill>
                  <a:srgbClr val="548235"/>
                </a:solidFill>
                <a:latin typeface="Aptos"/>
              </a:rPr>
              <a:t>The wider picture: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4526280"/>
            <a:ext cx="480060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400" b="1" i="0">
                <a:solidFill>
                  <a:srgbClr val="14233C"/>
                </a:solidFill>
                <a:latin typeface="Aptos"/>
              </a:rPr>
              <a:t>79%  </a:t>
            </a:r>
            <a:r>
              <a:rPr sz="1300" b="0" i="0">
                <a:solidFill>
                  <a:srgbClr val="14233C"/>
                </a:solidFill>
                <a:latin typeface="Aptos"/>
              </a:rPr>
              <a:t>night owls were more likely to have poor overall heart health (AHA)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400" b="1" i="0">
                <a:solidFill>
                  <a:srgbClr val="14233C"/>
                </a:solidFill>
                <a:latin typeface="Aptos"/>
              </a:rPr>
              <a:t>1 in 4  </a:t>
            </a:r>
            <a:r>
              <a:rPr sz="1300" b="0" i="0">
                <a:solidFill>
                  <a:srgbClr val="14233C"/>
                </a:solidFill>
                <a:latin typeface="Aptos"/>
              </a:rPr>
              <a:t>Hong Kong students sleep under 7 hours on school nights (CUHK)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400" b="1" i="0">
                <a:solidFill>
                  <a:srgbClr val="14233C"/>
                </a:solidFill>
                <a:latin typeface="Aptos"/>
              </a:rPr>
              <a:t>91%  </a:t>
            </a:r>
            <a:r>
              <a:rPr sz="1300" b="0" i="0">
                <a:solidFill>
                  <a:srgbClr val="14233C"/>
                </a:solidFill>
                <a:latin typeface="Aptos"/>
              </a:rPr>
              <a:t>of Hong Kong people who sleep under 7 hours wish they could sleep more (YouGov)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5138928"/>
            <a:ext cx="5577840" cy="12344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4360" y="5138928"/>
            <a:ext cx="91440" cy="1234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1248" y="5230368"/>
            <a:ext cx="512064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1" i="0">
                <a:solidFill>
                  <a:srgbClr val="548235"/>
                </a:solidFill>
                <a:latin typeface="Aptos"/>
              </a:rPr>
              <a:t>Think about it: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" y="5504688"/>
            <a:ext cx="52120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➔  Night owls have a ____% higher risk of dying younger.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➔  Which other health problems does the article mention?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150" b="0" i="0">
                <a:solidFill>
                  <a:srgbClr val="14233C"/>
                </a:solidFill>
                <a:latin typeface="Aptos"/>
              </a:rPr>
              <a:t>➔  What could happen to a night owl’s mood and schoolwork?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11338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1" i="0">
                <a:solidFill>
                  <a:srgbClr val="548235"/>
                </a:solidFill>
                <a:latin typeface="Aptos"/>
              </a:rPr>
              <a:t>04  DISCUSS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200"/>
              </a:spcAft>
            </a:pPr>
            <a:r>
              <a:rPr sz="2600" b="1" i="0">
                <a:solidFill>
                  <a:srgbClr val="14233C"/>
                </a:solidFill>
                <a:latin typeface="Aptos"/>
              </a:rPr>
              <a:t>Skill: Conceding a point, then countering with evidence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64008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481328"/>
            <a:ext cx="11247120" cy="4892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1481328"/>
            <a:ext cx="91440" cy="48920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43000" y="1691640"/>
            <a:ext cx="106984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400" b="1" i="0">
                <a:solidFill>
                  <a:srgbClr val="14233C"/>
                </a:solidFill>
                <a:latin typeface="Aptos"/>
              </a:rPr>
              <a:t>A:  </a:t>
            </a:r>
            <a:r>
              <a:rPr sz="1400" b="0" i="0">
                <a:solidFill>
                  <a:srgbClr val="14233C"/>
                </a:solidFill>
                <a:latin typeface="Aptos"/>
              </a:rPr>
              <a:t>I think companies should let night owls start work later because they are more productive at night.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148840"/>
            <a:ext cx="106984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400" b="1" i="0">
                <a:solidFill>
                  <a:srgbClr val="14233C"/>
                </a:solidFill>
                <a:latin typeface="Aptos"/>
              </a:rPr>
              <a:t>B:  </a:t>
            </a:r>
            <a:r>
              <a:rPr sz="1400" b="1" i="0">
                <a:solidFill>
                  <a:srgbClr val="C00000"/>
                </a:solidFill>
                <a:latin typeface="Aptos"/>
              </a:rPr>
              <a:t>I disagree, Candidate A.</a:t>
            </a:r>
            <a:r>
              <a:rPr sz="1400" b="0" i="0">
                <a:solidFill>
                  <a:srgbClr val="14233C"/>
                </a:solidFill>
                <a:latin typeface="Aptos"/>
              </a:rPr>
              <a:t> That is not fair to early birds, and the office can never close.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788920"/>
            <a:ext cx="10698480" cy="2240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Aft>
                <a:spcPts val="200"/>
              </a:spcAft>
            </a:pPr>
            <a:r>
              <a:rPr sz="1400" b="1" i="0">
                <a:solidFill>
                  <a:srgbClr val="14233C"/>
                </a:solidFill>
                <a:latin typeface="Aptos"/>
              </a:rPr>
              <a:t>B*:  </a:t>
            </a:r>
            <a:r>
              <a:rPr sz="1400" b="1" i="0">
                <a:solidFill>
                  <a:srgbClr val="548235"/>
                </a:solidFill>
                <a:latin typeface="Aptos"/>
              </a:rPr>
              <a:t>That’s a fair point</a:t>
            </a:r>
            <a:r>
              <a:rPr sz="1400" b="0" i="0">
                <a:solidFill>
                  <a:srgbClr val="14233C"/>
                </a:solidFill>
                <a:latin typeface="Aptos"/>
              </a:rPr>
              <a:t>, Candidate A. </a:t>
            </a:r>
            <a:r>
              <a:rPr sz="1400" b="1" i="0">
                <a:solidFill>
                  <a:srgbClr val="548235"/>
                </a:solidFill>
                <a:latin typeface="Aptos"/>
              </a:rPr>
              <a:t>I understand that</a:t>
            </a:r>
            <a:r>
              <a:rPr sz="1400" b="0" i="0">
                <a:solidFill>
                  <a:srgbClr val="14233C"/>
                </a:solidFill>
                <a:latin typeface="Aptos"/>
              </a:rPr>
              <a:t> early birds should not be treated unfairly. However, we should also look at the </a:t>
            </a:r>
            <a:r>
              <a:rPr sz="1400" b="1" i="0">
                <a:solidFill>
                  <a:srgbClr val="14233C"/>
                </a:solidFill>
                <a:latin typeface="Aptos"/>
              </a:rPr>
              <a:t>(1) ______________</a:t>
            </a:r>
            <a:r>
              <a:rPr sz="1400" b="0" i="0">
                <a:solidFill>
                  <a:srgbClr val="14233C"/>
                </a:solidFill>
                <a:latin typeface="Aptos"/>
              </a:rPr>
              <a:t>. In fact, the article </a:t>
            </a:r>
            <a:r>
              <a:rPr sz="1400" b="1" i="0">
                <a:solidFill>
                  <a:srgbClr val="14233C"/>
                </a:solidFill>
                <a:latin typeface="Aptos"/>
              </a:rPr>
              <a:t>(2) ____________</a:t>
            </a:r>
            <a:r>
              <a:rPr sz="1400" b="0" i="0">
                <a:solidFill>
                  <a:srgbClr val="14233C"/>
                </a:solidFill>
                <a:latin typeface="Aptos"/>
              </a:rPr>
              <a:t> that when companies let night owls start later, there was a gain of US$277 million in </a:t>
            </a:r>
            <a:r>
              <a:rPr sz="1400" b="1" i="0">
                <a:solidFill>
                  <a:srgbClr val="14233C"/>
                </a:solidFill>
                <a:latin typeface="Aptos"/>
              </a:rPr>
              <a:t>(3) ____________</a:t>
            </a:r>
            <a:r>
              <a:rPr sz="1400" b="0" i="0">
                <a:solidFill>
                  <a:srgbClr val="14233C"/>
                </a:solidFill>
                <a:latin typeface="Aptos"/>
              </a:rPr>
              <a:t>. In other words, working with a person’s </a:t>
            </a:r>
            <a:r>
              <a:rPr sz="1400" b="1" i="0">
                <a:solidFill>
                  <a:srgbClr val="14233C"/>
                </a:solidFill>
                <a:latin typeface="Aptos"/>
              </a:rPr>
              <a:t>(4) ____________</a:t>
            </a:r>
            <a:r>
              <a:rPr sz="1400" b="0" i="0">
                <a:solidFill>
                  <a:srgbClr val="14233C"/>
                </a:solidFill>
                <a:latin typeface="Aptos"/>
              </a:rPr>
              <a:t> benefits the whole company. I believe a system of </a:t>
            </a:r>
            <a:r>
              <a:rPr sz="1400" b="1" i="0">
                <a:solidFill>
                  <a:srgbClr val="14233C"/>
                </a:solidFill>
                <a:latin typeface="Aptos"/>
              </a:rPr>
              <a:t>(5) _______________________</a:t>
            </a:r>
            <a:r>
              <a:rPr sz="1400" b="0" i="0">
                <a:solidFill>
                  <a:srgbClr val="14233C"/>
                </a:solidFill>
                <a:latin typeface="Aptos"/>
              </a:rPr>
              <a:t>, with a few </a:t>
            </a:r>
            <a:r>
              <a:rPr sz="1400" b="1" i="0">
                <a:solidFill>
                  <a:srgbClr val="14233C"/>
                </a:solidFill>
                <a:latin typeface="Aptos"/>
              </a:rPr>
              <a:t>(6) ____________</a:t>
            </a:r>
            <a:r>
              <a:rPr sz="1400" b="0" i="0">
                <a:solidFill>
                  <a:srgbClr val="14233C"/>
                </a:solidFill>
                <a:latin typeface="Aptos"/>
              </a:rPr>
              <a:t> in the middle of the day, would keep everyone happy. </a:t>
            </a:r>
            <a:r>
              <a:rPr sz="1400" b="1" i="0">
                <a:solidFill>
                  <a:srgbClr val="548235"/>
                </a:solidFill>
                <a:latin typeface="Aptos"/>
              </a:rPr>
              <a:t>Any other thoughts?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" y="2788920"/>
            <a:ext cx="109728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50" b="1" i="0">
                <a:solidFill>
                  <a:srgbClr val="14233C"/>
                </a:solidFill>
                <a:latin typeface="Aptos"/>
              </a:rPr>
              <a:t>Concede first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" y="3794760"/>
            <a:ext cx="10972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50" b="1" i="0">
                <a:solidFill>
                  <a:srgbClr val="14233C"/>
                </a:solidFill>
                <a:latin typeface="Aptos"/>
              </a:rPr>
              <a:t>Counter with a fact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" y="5532120"/>
            <a:ext cx="10972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050" b="1" i="0">
                <a:solidFill>
                  <a:srgbClr val="14233C"/>
                </a:solidFill>
                <a:latin typeface="Aptos"/>
              </a:rPr>
              <a:t>Pass the turn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5138928"/>
            <a:ext cx="1069848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00" b="1" i="0">
                <a:solidFill>
                  <a:srgbClr val="548235"/>
                </a:solidFill>
                <a:latin typeface="Aptos"/>
              </a:rPr>
              <a:t>Upgraded words – the numbers match the blanks in B*: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34440" y="5504688"/>
            <a:ext cx="1709928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100" b="1">
                <a:solidFill>
                  <a:srgbClr val="14233C"/>
                </a:solidFill>
                <a:latin typeface="Aptos"/>
              </a:rPr>
              <a:t>1  evidence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999232" y="5504688"/>
            <a:ext cx="1709928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100" b="1">
                <a:solidFill>
                  <a:srgbClr val="14233C"/>
                </a:solidFill>
                <a:latin typeface="Aptos"/>
              </a:rPr>
              <a:t>2  reported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64024" y="5504688"/>
            <a:ext cx="1709928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100" b="1">
                <a:solidFill>
                  <a:srgbClr val="14233C"/>
                </a:solidFill>
                <a:latin typeface="Aptos"/>
              </a:rPr>
              <a:t>3  productivity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28816" y="5504688"/>
            <a:ext cx="1709928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100" b="1">
                <a:solidFill>
                  <a:srgbClr val="14233C"/>
                </a:solidFill>
                <a:latin typeface="Aptos"/>
              </a:rPr>
              <a:t>4  chronotype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93608" y="5504688"/>
            <a:ext cx="1709928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100" b="1">
                <a:solidFill>
                  <a:srgbClr val="14233C"/>
                </a:solidFill>
                <a:latin typeface="Aptos"/>
              </a:rPr>
              <a:t>5  flexible working hours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58400" y="5504688"/>
            <a:ext cx="1709928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9525">
            <a:solidFill>
              <a:srgbClr val="D8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/>
            <a:r>
              <a:rPr sz="1100" b="1">
                <a:solidFill>
                  <a:srgbClr val="14233C"/>
                </a:solidFill>
                <a:latin typeface="Aptos"/>
              </a:rPr>
              <a:t>6  core hours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2" grpId="0"/>
      <p:bldP spid="8" grpId="0"/>
      <p:bldP spid="9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3108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1" i="0">
                <a:solidFill>
                  <a:srgbClr val="548235"/>
                </a:solidFill>
                <a:latin typeface="Aptos"/>
              </a:rPr>
              <a:t>05  PART A – GROUP INTERACTION</a:t>
            </a:r>
          </a:p>
        </p:txBody>
      </p:sp>
      <p:pic>
        <p:nvPicPr>
          <p:cNvPr id="3" name="Picture 2" descr="exam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5224" y="320040"/>
            <a:ext cx="6314299" cy="6355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11338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1" i="0">
                <a:solidFill>
                  <a:srgbClr val="548235"/>
                </a:solidFill>
                <a:latin typeface="Aptos"/>
              </a:rPr>
              <a:t>06  DISCUSS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200"/>
              </a:spcAft>
            </a:pPr>
            <a:r>
              <a:rPr sz="3000" b="1" i="0">
                <a:solidFill>
                  <a:srgbClr val="14233C"/>
                </a:solidFill>
                <a:latin typeface="Aptos"/>
              </a:rPr>
              <a:t>Ideas for your discussion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64008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5" name="Picture 4" descr="infograph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2640" y="201168"/>
            <a:ext cx="2377440" cy="211992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85800" y="1920240"/>
            <a:ext cx="5349240" cy="2103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920240"/>
            <a:ext cx="91440" cy="210312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86968" y="2103120"/>
            <a:ext cx="384048" cy="384048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86968" y="2157984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99032" y="2139696"/>
            <a:ext cx="44805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Advantages of being a night owl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2651760"/>
            <a:ext cx="49377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quiet hours – no interruptions after 10 p.m.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creative peak – best ideas come late at night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suits online, global or freelance work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in sync with friends’ late-night life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1920240"/>
            <a:ext cx="5349240" cy="2103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26480" y="1920240"/>
            <a:ext cx="91440" cy="210312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327648" y="2103120"/>
            <a:ext cx="384048" cy="384048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27648" y="2157984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9712" y="2139696"/>
            <a:ext cx="44805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Advantages of getting up early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2651760"/>
            <a:ext cx="49377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morning energy – start before you feel behind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time to plan, revise, exercise or eat breakfast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awake for morning lessons and public exams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finish earlier – more free time and daylight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4160520"/>
            <a:ext cx="5349240" cy="2103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5800" y="4160520"/>
            <a:ext cx="91440" cy="210312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86968" y="4343400"/>
            <a:ext cx="384048" cy="384048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6968" y="4398264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99032" y="4379976"/>
            <a:ext cx="44805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Flexible working hours?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" y="4892040"/>
            <a:ext cx="49377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match work to a person’s body clock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later starts raised productivity by US$277m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fairness – keep some core hours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not possible for every job (nurses, drivers, shops)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26480" y="4160520"/>
            <a:ext cx="5349240" cy="2103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26480" y="4160520"/>
            <a:ext cx="91440" cy="210312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327648" y="4343400"/>
            <a:ext cx="384048" cy="384048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27648" y="4398264"/>
            <a:ext cx="38404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20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39712" y="4379976"/>
            <a:ext cx="44805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500" b="1" i="0">
                <a:solidFill>
                  <a:srgbClr val="14233C"/>
                </a:solidFill>
                <a:latin typeface="Aptos"/>
              </a:rPr>
              <a:t>Anything else important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82512" y="4892040"/>
            <a:ext cx="4937760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screens and caffeine steal our sleep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much of the risk is habits, not genes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should Hong Kong schools start later?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250" b="0" i="0">
                <a:solidFill>
                  <a:srgbClr val="14233C"/>
                </a:solidFill>
                <a:latin typeface="Aptos"/>
              </a:rPr>
              <a:t>•  sleep protects our mood and mental health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5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56032"/>
            <a:ext cx="113385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200" b="1" i="0">
                <a:solidFill>
                  <a:srgbClr val="548235"/>
                </a:solidFill>
                <a:latin typeface="Aptos"/>
              </a:rPr>
              <a:t>07  SPEAK FOR 30–45 SECONDS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40080"/>
            <a:ext cx="11430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200"/>
              </a:spcAft>
            </a:pPr>
            <a:r>
              <a:rPr sz="2600" b="1" i="0">
                <a:solidFill>
                  <a:srgbClr val="14233C"/>
                </a:solidFill>
                <a:latin typeface="Aptos"/>
              </a:rPr>
              <a:t>Part B: Individual Response practice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64008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10378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91440" cy="1691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029968"/>
            <a:ext cx="98298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600" b="1" i="0">
                <a:solidFill>
                  <a:srgbClr val="14233C"/>
                </a:solidFill>
                <a:latin typeface="Aptos"/>
              </a:rPr>
              <a:t>Would you consider a job that requires working at night?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633472"/>
            <a:ext cx="98298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0" i="0">
                <a:solidFill>
                  <a:srgbClr val="14233C"/>
                </a:solidFill>
                <a:latin typeface="Aptos"/>
              </a:rPr>
              <a:t>Yes:  matches my body clock, quieter, shift allowance, works across time zones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980944"/>
            <a:ext cx="98298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0" i="0">
                <a:solidFill>
                  <a:srgbClr val="14233C"/>
                </a:solidFill>
                <a:latin typeface="Aptos"/>
              </a:rPr>
              <a:t>No:  health risks, poor sleep, less family and social time, travelling home at night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703320"/>
            <a:ext cx="10378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2960" y="3703320"/>
            <a:ext cx="91440" cy="1691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904487"/>
            <a:ext cx="982980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600" b="1" i="0">
                <a:solidFill>
                  <a:srgbClr val="14233C"/>
                </a:solidFill>
                <a:latin typeface="Aptos"/>
              </a:rPr>
              <a:t>Do you envy people who only need a few hours of sleep?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507992"/>
            <a:ext cx="98298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0" i="0">
                <a:solidFill>
                  <a:srgbClr val="14233C"/>
                </a:solidFill>
                <a:latin typeface="Aptos"/>
              </a:rPr>
              <a:t>Envy:  more hours for study, work and hobbies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4855464"/>
            <a:ext cx="982980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0" i="0">
                <a:solidFill>
                  <a:srgbClr val="14233C"/>
                </a:solidFill>
                <a:latin typeface="Aptos"/>
              </a:rPr>
              <a:t>Not envy:  they are often sleep-deprived; quality of sleep matters more than quantity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46520"/>
            <a:ext cx="548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Aft>
                <a:spcPts val="200"/>
              </a:spcAft>
            </a:pPr>
            <a:r>
              <a:rPr sz="1100" b="0" i="0">
                <a:solidFill>
                  <a:srgbClr val="5A6470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